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1" r:id="rId22"/>
    <p:sldId id="280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7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IN" dirty="0">
                <a:latin typeface="Century Gothic" panose="020B0502020202020204" pitchFamily="34" charset="0"/>
              </a:rPr>
              <a:t>Future Organizations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37" y="2743200"/>
            <a:ext cx="7019925" cy="276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319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IN" dirty="0">
                <a:latin typeface="Century Gothic" panose="020B0502020202020204" pitchFamily="34" charset="0"/>
              </a:rPr>
              <a:t>Core/Central Idea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4"/>
          <a:stretch/>
        </p:blipFill>
        <p:spPr>
          <a:xfrm>
            <a:off x="390525" y="1306461"/>
            <a:ext cx="5857875" cy="54753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71283" y="2259327"/>
            <a:ext cx="2722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TRADITIONAL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9800" y="4650658"/>
            <a:ext cx="30251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F</a:t>
            </a:r>
            <a:r>
              <a:rPr lang="en-IN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U</a:t>
            </a:r>
            <a:r>
              <a:rPr lang="en-IN" sz="4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</a:t>
            </a:r>
            <a:r>
              <a:rPr lang="en-IN" sz="4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U</a:t>
            </a:r>
            <a:r>
              <a:rPr lang="en-IN" sz="4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R</a:t>
            </a:r>
            <a:r>
              <a:rPr lang="en-IN" sz="4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I</a:t>
            </a:r>
            <a:r>
              <a:rPr lang="en-IN" sz="44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S</a:t>
            </a:r>
            <a:r>
              <a:rPr lang="en-IN" sz="4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</a:t>
            </a:r>
            <a:r>
              <a:rPr lang="en-IN" sz="4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I</a:t>
            </a:r>
            <a:r>
              <a:rPr lang="en-IN" sz="4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C</a:t>
            </a:r>
          </a:p>
        </p:txBody>
      </p:sp>
      <p:sp>
        <p:nvSpPr>
          <p:cNvPr id="9" name="Down Arrow 8"/>
          <p:cNvSpPr/>
          <p:nvPr/>
        </p:nvSpPr>
        <p:spPr>
          <a:xfrm>
            <a:off x="7265693" y="3124200"/>
            <a:ext cx="533400" cy="12954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7312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entury Gothic" panose="020B0502020202020204" pitchFamily="34" charset="0"/>
              </a:rPr>
              <a:t>Traditional organizations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727" y="1600200"/>
            <a:ext cx="4280545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023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Shortcomings in traditional organizations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1200" y="1789093"/>
            <a:ext cx="21050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latin typeface="Century Gothic" panose="020B0502020202020204" pitchFamily="34" charset="0"/>
              </a:rPr>
              <a:t>Bureaucratic</a:t>
            </a:r>
          </a:p>
          <a:p>
            <a:endParaRPr lang="en-IN" sz="2400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3375" y="1998339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latin typeface="Century Gothic" panose="020B0502020202020204" pitchFamily="34" charset="0"/>
              </a:rPr>
              <a:t>Slow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75" y="1998339"/>
            <a:ext cx="3171825" cy="3409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599" y="5813839"/>
            <a:ext cx="3135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latin typeface="Century Gothic" panose="020B0502020202020204" pitchFamily="34" charset="0"/>
              </a:rPr>
              <a:t>Chain of command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3000" y="5808923"/>
            <a:ext cx="374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latin typeface="Century Gothic" panose="020B0502020202020204" pitchFamily="34" charset="0"/>
              </a:rPr>
              <a:t>Communication Barriers</a:t>
            </a:r>
          </a:p>
        </p:txBody>
      </p:sp>
    </p:spTree>
    <p:extLst>
      <p:ext uri="{BB962C8B-B14F-4D97-AF65-F5344CB8AC3E}">
        <p14:creationId xmlns:p14="http://schemas.microsoft.com/office/powerpoint/2010/main" val="132569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b="1" dirty="0">
                <a:latin typeface="Century Gothic" panose="020B0502020202020204" pitchFamily="34" charset="0"/>
              </a:rPr>
              <a:t>The average company will be smaller employing fewer people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24072"/>
            <a:ext cx="4572000" cy="304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4099364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400" b="1" dirty="0">
                <a:latin typeface="Century Gothic" panose="020B0502020202020204" pitchFamily="34" charset="0"/>
              </a:rPr>
              <a:t>Separate start-up </a:t>
            </a:r>
            <a:r>
              <a:rPr lang="en-IN" dirty="0">
                <a:latin typeface="Century Gothic" panose="020B0502020202020204" pitchFamily="34" charset="0"/>
              </a:rPr>
              <a:t>for a new product </a:t>
            </a:r>
          </a:p>
          <a:p>
            <a:r>
              <a:rPr lang="en-IN" dirty="0">
                <a:latin typeface="Century Gothic" panose="020B0502020202020204" pitchFamily="34" charset="0"/>
              </a:rPr>
              <a:t>(Tom Rogers, president, Cypress semiconductor, California)</a:t>
            </a:r>
          </a:p>
        </p:txBody>
      </p:sp>
      <p:sp>
        <p:nvSpPr>
          <p:cNvPr id="6" name="Rectangle 5"/>
          <p:cNvSpPr/>
          <p:nvPr/>
        </p:nvSpPr>
        <p:spPr>
          <a:xfrm>
            <a:off x="933269" y="2263914"/>
            <a:ext cx="7372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>
                <a:latin typeface="Century Gothic" panose="020B0502020202020204" pitchFamily="34" charset="0"/>
              </a:rPr>
              <a:t>Large organizations </a:t>
            </a:r>
            <a:r>
              <a:rPr lang="en-IN" sz="4000" i="1" dirty="0">
                <a:latin typeface="Century Gothic" panose="020B0502020202020204" pitchFamily="34" charset="0"/>
              </a:rPr>
              <a:t>stifle</a:t>
            </a:r>
            <a:r>
              <a:rPr lang="en-IN" sz="2800" dirty="0">
                <a:latin typeface="Century Gothic" panose="020B0502020202020204" pitchFamily="34" charset="0"/>
              </a:rPr>
              <a:t> innovation…!!!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0426" y="1463693"/>
            <a:ext cx="1362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suffocate</a:t>
            </a:r>
          </a:p>
        </p:txBody>
      </p:sp>
      <p:sp>
        <p:nvSpPr>
          <p:cNvPr id="8" name="Right Arrow 7"/>
          <p:cNvSpPr/>
          <p:nvPr/>
        </p:nvSpPr>
        <p:spPr>
          <a:xfrm rot="19012736">
            <a:off x="4921017" y="2072107"/>
            <a:ext cx="678426" cy="174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548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b="1" dirty="0">
                <a:latin typeface="Century Gothic" panose="020B0502020202020204" pitchFamily="34" charset="0"/>
              </a:rPr>
              <a:t>The traditional organizational structure will become more team-based and “Boundary-less”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8673" y="6027174"/>
            <a:ext cx="2715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Cross functional teams</a:t>
            </a:r>
          </a:p>
        </p:txBody>
      </p:sp>
      <p:sp>
        <p:nvSpPr>
          <p:cNvPr id="5" name="Rectangle 4"/>
          <p:cNvSpPr/>
          <p:nvPr/>
        </p:nvSpPr>
        <p:spPr>
          <a:xfrm>
            <a:off x="4960532" y="1649952"/>
            <a:ext cx="4086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Interdepartmental communication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21496" y="6027174"/>
            <a:ext cx="4439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Not sticking to the chain of command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388532" y="1524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No separate departments, </a:t>
            </a:r>
            <a:r>
              <a:rPr lang="en-IN" b="1" dirty="0">
                <a:latin typeface="Century Gothic" panose="020B0502020202020204" pitchFamily="34" charset="0"/>
              </a:rPr>
              <a:t>employees can interact with anyone </a:t>
            </a:r>
            <a:r>
              <a:rPr lang="en-IN" dirty="0">
                <a:latin typeface="Century Gothic" panose="020B0502020202020204" pitchFamily="34" charset="0"/>
              </a:rPr>
              <a:t>(Jack Welch, Chairman, GE)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474573"/>
            <a:ext cx="5256902" cy="33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72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b="1" dirty="0">
                <a:latin typeface="Century Gothic" panose="020B0502020202020204" pitchFamily="34" charset="0"/>
              </a:rPr>
              <a:t>Employees will be empowered to make more decisions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0" y="5867400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Higher order thinking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172200" y="1724799"/>
            <a:ext cx="2468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Worker commitment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1445" y="1447800"/>
            <a:ext cx="861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Upside down </a:t>
            </a:r>
            <a:r>
              <a:rPr lang="en-IN" dirty="0">
                <a:latin typeface="Century Gothic" panose="020B0502020202020204" pitchFamily="34" charset="0"/>
              </a:rPr>
              <a:t>organizations (Karl Albrecht)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-Managers serving frontline employees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-Frontline employees serving customers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6868" y="5867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Responding quickly  </a:t>
            </a:r>
            <a:r>
              <a:rPr lang="en-IN" dirty="0">
                <a:latin typeface="Century Gothic" panose="020B0502020202020204" pitchFamily="34" charset="0"/>
              </a:rPr>
              <a:t>to customer’s demand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14599"/>
            <a:ext cx="7162799" cy="30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38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657600"/>
            <a:ext cx="7696200" cy="30881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b="1" dirty="0">
                <a:latin typeface="Century Gothic" panose="020B0502020202020204" pitchFamily="34" charset="0"/>
              </a:rPr>
              <a:t>Flatter organizations will be the norm</a:t>
            </a:r>
          </a:p>
        </p:txBody>
      </p:sp>
      <p:sp>
        <p:nvSpPr>
          <p:cNvPr id="5" name="Rectangle 4"/>
          <p:cNvSpPr/>
          <p:nvPr/>
        </p:nvSpPr>
        <p:spPr>
          <a:xfrm>
            <a:off x="7239000" y="2576331"/>
            <a:ext cx="1194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3-4 levels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4600" y="17138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Managers less meddling in the work of subordinates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7856" y="2743200"/>
            <a:ext cx="1989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More autonomy</a:t>
            </a:r>
          </a:p>
        </p:txBody>
      </p:sp>
    </p:spTree>
    <p:extLst>
      <p:ext uri="{BB962C8B-B14F-4D97-AF65-F5344CB8AC3E}">
        <p14:creationId xmlns:p14="http://schemas.microsoft.com/office/powerpoint/2010/main" val="2615115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400" b="1" dirty="0">
                <a:latin typeface="Century Gothic" panose="020B0502020202020204" pitchFamily="34" charset="0"/>
              </a:rPr>
              <a:t>Work itself – on the factory floor, in the office – will be organized around teams and process rather than specialized functions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1981200"/>
            <a:ext cx="4286250" cy="41052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5343" y="5031743"/>
            <a:ext cx="381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latin typeface="Century Gothic" panose="020B0502020202020204" pitchFamily="34" charset="0"/>
              </a:rPr>
              <a:t>Workers not doing only a specified job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091" y="3733800"/>
            <a:ext cx="3919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latin typeface="Century Gothic" panose="020B0502020202020204" pitchFamily="34" charset="0"/>
              </a:rPr>
              <a:t>Manage their own budgets and quality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5162" y="2209800"/>
            <a:ext cx="2885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latin typeface="Century Gothic" panose="020B0502020202020204" pitchFamily="34" charset="0"/>
              </a:rPr>
              <a:t>Part of </a:t>
            </a:r>
            <a:r>
              <a:rPr lang="en-IN" sz="2400" b="1" dirty="0">
                <a:latin typeface="Century Gothic" panose="020B0502020202020204" pitchFamily="34" charset="0"/>
              </a:rPr>
              <a:t>Multifunctional</a:t>
            </a:r>
            <a:r>
              <a:rPr lang="en-IN" sz="2400" dirty="0">
                <a:latin typeface="Century Gothic" panose="020B0502020202020204" pitchFamily="34" charset="0"/>
              </a:rPr>
              <a:t> teams</a:t>
            </a:r>
          </a:p>
        </p:txBody>
      </p:sp>
    </p:spTree>
    <p:extLst>
      <p:ext uri="{BB962C8B-B14F-4D97-AF65-F5344CB8AC3E}">
        <p14:creationId xmlns:p14="http://schemas.microsoft.com/office/powerpoint/2010/main" val="1379701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Century Gothic" panose="020B0502020202020204" pitchFamily="34" charset="0"/>
              </a:rPr>
              <a:t>The bases of power will change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0800" y="6243154"/>
            <a:ext cx="4434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Managers will have to win the respect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14478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>
                <a:latin typeface="Century Gothic" panose="020B0502020202020204" pitchFamily="34" charset="0"/>
              </a:rPr>
              <a:t>No formal positions or authority to get the work done (Rosabeth Moss Kanter, management theorist)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047" y="2209800"/>
            <a:ext cx="6161905" cy="3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56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587210"/>
            <a:ext cx="6391275" cy="31277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The new organization will be knowledge based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5410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Highly trained and educated professionals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9800" y="5410200"/>
            <a:ext cx="2630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Sharing of information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00160" y="6082099"/>
            <a:ext cx="2605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Joint decision making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4724400" y="1981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Manager is not the boss, but sponsor, team leader or internal consultant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1600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Managers will help the employees get their job done through training and coaching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6266765"/>
            <a:ext cx="4600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Direct and discipline their own activities</a:t>
            </a:r>
          </a:p>
        </p:txBody>
      </p:sp>
    </p:spTree>
    <p:extLst>
      <p:ext uri="{BB962C8B-B14F-4D97-AF65-F5344CB8AC3E}">
        <p14:creationId xmlns:p14="http://schemas.microsoft.com/office/powerpoint/2010/main" val="1511063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600" dirty="0">
                <a:latin typeface="Century Gothic" panose="020B0502020202020204" pitchFamily="34" charset="0"/>
              </a:rPr>
              <a:t>The new company will stress vision and values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898584" y="5593933"/>
            <a:ext cx="5397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latin typeface="Century Gothic" panose="020B0502020202020204" pitchFamily="34" charset="0"/>
              </a:rPr>
              <a:t>Formulating clear vision and values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280400" cy="345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69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Century Gothic" panose="020B0502020202020204" pitchFamily="34" charset="0"/>
              </a:rPr>
              <a:t>Managers must be change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>
                <a:latin typeface="Century Gothic" panose="020B0502020202020204" pitchFamily="34" charset="0"/>
              </a:rPr>
              <a:t>Not maintaining the status quo</a:t>
            </a:r>
          </a:p>
          <a:p>
            <a:r>
              <a:rPr lang="en-IN" sz="2800" dirty="0">
                <a:latin typeface="Century Gothic" panose="020B0502020202020204" pitchFamily="34" charset="0"/>
              </a:rPr>
              <a:t>Fast and adaptable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895600"/>
            <a:ext cx="5860550" cy="34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75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Century Gothic" panose="020B0502020202020204" pitchFamily="34" charset="0"/>
              </a:rPr>
              <a:t>Leadership will be more important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51773"/>
            <a:ext cx="4063181" cy="3047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2756" y="1752600"/>
            <a:ext cx="158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Empowering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1998" y="2401218"/>
            <a:ext cx="1968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Takin the blame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167" y="3081791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Eating in last</a:t>
            </a:r>
          </a:p>
        </p:txBody>
      </p:sp>
      <p:sp>
        <p:nvSpPr>
          <p:cNvPr id="9" name="Rectangle 8"/>
          <p:cNvSpPr/>
          <p:nvPr/>
        </p:nvSpPr>
        <p:spPr>
          <a:xfrm>
            <a:off x="818104" y="3813702"/>
            <a:ext cx="1856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In the firing line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38"/>
          <a:stretch/>
        </p:blipFill>
        <p:spPr>
          <a:xfrm>
            <a:off x="1524000" y="4380893"/>
            <a:ext cx="6648450" cy="20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15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>
                <a:latin typeface="Century Gothic" panose="020B0502020202020204" pitchFamily="34" charset="0"/>
              </a:rPr>
              <a:t>Challenges for current organizations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2021462"/>
            <a:ext cx="4360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Explosion of technological innovation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248400" y="6096000"/>
            <a:ext cx="254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New political systems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697" y="6095689"/>
            <a:ext cx="3015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Changing demographics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1591" y="5638800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Deregulation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1447800"/>
            <a:ext cx="4841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Globalization of markets and competition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67" y="2590800"/>
            <a:ext cx="3623733" cy="20383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74" y="3048000"/>
            <a:ext cx="4445000" cy="219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58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Century Gothic" panose="020B0502020202020204" pitchFamily="34" charset="0"/>
              </a:rPr>
              <a:t>These challenges lead 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876800"/>
          </a:xfrm>
        </p:spPr>
        <p:txBody>
          <a:bodyPr>
            <a:noAutofit/>
          </a:bodyPr>
          <a:lstStyle/>
          <a:p>
            <a:r>
              <a:rPr lang="en-IN" sz="2000" dirty="0">
                <a:latin typeface="Century Gothic" panose="020B0502020202020204" pitchFamily="34" charset="0"/>
              </a:rPr>
              <a:t>Uncertainty, turbulence and rapid change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More consumer choices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Mergers and divestitures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Joint ventures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More complexity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Short product life cycles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Market fragmentation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More uncertainty for managers</a:t>
            </a:r>
          </a:p>
          <a:p>
            <a:r>
              <a:rPr lang="en-IN" sz="2000" dirty="0">
                <a:latin typeface="Century Gothic" panose="020B0502020202020204" pitchFamily="34" charset="0"/>
              </a:rPr>
              <a:t>Record number of business failures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4800" y="2057400"/>
            <a:ext cx="472275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21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Century Gothic" panose="020B0502020202020204" pitchFamily="34" charset="0"/>
              </a:rPr>
              <a:t>So companies must 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4525963"/>
          </a:xfrm>
        </p:spPr>
        <p:txBody>
          <a:bodyPr>
            <a:noAutofit/>
          </a:bodyPr>
          <a:lstStyle/>
          <a:p>
            <a:r>
              <a:rPr lang="en-IN" sz="2400" dirty="0">
                <a:latin typeface="Century Gothic" panose="020B0502020202020204" pitchFamily="34" charset="0"/>
              </a:rPr>
              <a:t>Fast, responsive and adaptive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Flat organizations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Downsized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Quality conscious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Empowered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Smaller units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Decentralized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Human capital oriented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Boundary-less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Values and vision oriented</a:t>
            </a:r>
          </a:p>
          <a:p>
            <a:r>
              <a:rPr lang="en-IN" sz="2400" dirty="0">
                <a:latin typeface="Century Gothic" panose="020B0502020202020204" pitchFamily="34" charset="0"/>
              </a:rPr>
              <a:t>Team based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981" y="2209800"/>
            <a:ext cx="4388019" cy="303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73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Century Gothic" panose="020B0502020202020204" pitchFamily="34" charset="0"/>
              </a:rPr>
              <a:t>ABB (Asea Brown Boveri)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525963"/>
          </a:xfrm>
        </p:spPr>
        <p:txBody>
          <a:bodyPr>
            <a:normAutofit/>
          </a:bodyPr>
          <a:lstStyle/>
          <a:p>
            <a:r>
              <a:rPr lang="en-IN" sz="2800" dirty="0">
                <a:latin typeface="Century Gothic" panose="020B0502020202020204" pitchFamily="34" charset="0"/>
              </a:rPr>
              <a:t>What they did</a:t>
            </a:r>
          </a:p>
          <a:p>
            <a:pPr lvl="1"/>
            <a:r>
              <a:rPr lang="en-IN" sz="2400" dirty="0">
                <a:latin typeface="Century Gothic" panose="020B0502020202020204" pitchFamily="34" charset="0"/>
              </a:rPr>
              <a:t>Organized around </a:t>
            </a:r>
            <a:r>
              <a:rPr lang="en-IN" b="1" dirty="0">
                <a:latin typeface="Century Gothic" panose="020B0502020202020204" pitchFamily="34" charset="0"/>
              </a:rPr>
              <a:t>mini-units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Empowered</a:t>
            </a:r>
            <a:r>
              <a:rPr lang="en-IN" sz="2400" dirty="0">
                <a:latin typeface="Century Gothic" panose="020B0502020202020204" pitchFamily="34" charset="0"/>
              </a:rPr>
              <a:t> its workers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Flattened</a:t>
            </a:r>
            <a:r>
              <a:rPr lang="en-IN" sz="2400" dirty="0">
                <a:latin typeface="Century Gothic" panose="020B0502020202020204" pitchFamily="34" charset="0"/>
              </a:rPr>
              <a:t> its hierarchy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Eliminated</a:t>
            </a:r>
            <a:r>
              <a:rPr lang="en-IN" sz="2400" dirty="0">
                <a:latin typeface="Century Gothic" panose="020B0502020202020204" pitchFamily="34" charset="0"/>
              </a:rPr>
              <a:t> central staff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879" y="1752600"/>
            <a:ext cx="504825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33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Century Gothic" panose="020B0502020202020204" pitchFamily="34" charset="0"/>
              </a:rPr>
              <a:t>ABB (Asea Brown Boveri)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How they did it?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Disorganized</a:t>
            </a:r>
            <a:r>
              <a:rPr lang="en-IN" dirty="0">
                <a:latin typeface="Century Gothic" panose="020B0502020202020204" pitchFamily="34" charset="0"/>
              </a:rPr>
              <a:t> 215,000 employees to 5,000 mini-companies of 50 workers each (Percy Barnevik)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Each company run by its own manager having 3-4 lieutenants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Cos. Made </a:t>
            </a:r>
            <a:r>
              <a:rPr lang="en-IN" b="1" dirty="0">
                <a:latin typeface="Century Gothic" panose="020B0502020202020204" pitchFamily="34" charset="0"/>
              </a:rPr>
              <a:t>autonomous </a:t>
            </a:r>
            <a:r>
              <a:rPr lang="en-IN" dirty="0">
                <a:latin typeface="Century Gothic" panose="020B0502020202020204" pitchFamily="34" charset="0"/>
              </a:rPr>
              <a:t>with </a:t>
            </a:r>
            <a:r>
              <a:rPr lang="en-IN" b="1" dirty="0">
                <a:latin typeface="Century Gothic" panose="020B0502020202020204" pitchFamily="34" charset="0"/>
              </a:rPr>
              <a:t>empowered</a:t>
            </a:r>
            <a:r>
              <a:rPr lang="en-IN" dirty="0">
                <a:latin typeface="Century Gothic" panose="020B0502020202020204" pitchFamily="34" charset="0"/>
              </a:rPr>
              <a:t> employees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Only 3 management levels (13-250-5000)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Eliminated </a:t>
            </a:r>
            <a:r>
              <a:rPr lang="en-IN" dirty="0">
                <a:latin typeface="Century Gothic" panose="020B0502020202020204" pitchFamily="34" charset="0"/>
              </a:rPr>
              <a:t>most of the headquarter staff</a:t>
            </a:r>
          </a:p>
          <a:p>
            <a:pPr lvl="1"/>
            <a:endParaRPr lang="en-IN" dirty="0">
              <a:latin typeface="Century Gothic" panose="020B0502020202020204" pitchFamily="34" charset="0"/>
            </a:endParaRPr>
          </a:p>
          <a:p>
            <a:pPr lvl="1"/>
            <a:endParaRPr lang="en-IN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735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What they did?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Eliminated</a:t>
            </a:r>
            <a:r>
              <a:rPr lang="en-IN" dirty="0">
                <a:latin typeface="Century Gothic" panose="020B0502020202020204" pitchFamily="34" charset="0"/>
              </a:rPr>
              <a:t> 140,000 jobs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Promotion of communication </a:t>
            </a:r>
            <a:r>
              <a:rPr lang="en-IN" dirty="0">
                <a:latin typeface="Century Gothic" panose="020B0502020202020204" pitchFamily="34" charset="0"/>
              </a:rPr>
              <a:t>between firm’s units to speed up decision making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Organized into </a:t>
            </a:r>
            <a:r>
              <a:rPr lang="en-IN" b="1" dirty="0">
                <a:latin typeface="Century Gothic" panose="020B0502020202020204" pitchFamily="34" charset="0"/>
              </a:rPr>
              <a:t>3 major business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Operations committee including heads of these business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Interdepartmental</a:t>
            </a:r>
            <a:r>
              <a:rPr lang="en-IN" dirty="0">
                <a:latin typeface="Century Gothic" panose="020B0502020202020204" pitchFamily="34" charset="0"/>
              </a:rPr>
              <a:t> teams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Empowering</a:t>
            </a:r>
            <a:r>
              <a:rPr lang="en-IN" dirty="0">
                <a:latin typeface="Century Gothic" panose="020B0502020202020204" pitchFamily="34" charset="0"/>
              </a:rPr>
              <a:t> employees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Boss never locks his office/</a:t>
            </a:r>
            <a:r>
              <a:rPr lang="en-IN" b="1" dirty="0">
                <a:latin typeface="Century Gothic" panose="020B0502020202020204" pitchFamily="34" charset="0"/>
              </a:rPr>
              <a:t>boundary-less</a:t>
            </a:r>
          </a:p>
          <a:p>
            <a:pPr lvl="1"/>
            <a:r>
              <a:rPr lang="en-IN" b="1" dirty="0">
                <a:latin typeface="Century Gothic" panose="020B0502020202020204" pitchFamily="34" charset="0"/>
              </a:rPr>
              <a:t>Associates</a:t>
            </a:r>
            <a:r>
              <a:rPr lang="en-IN" dirty="0">
                <a:latin typeface="Century Gothic" panose="020B0502020202020204" pitchFamily="34" charset="0"/>
              </a:rPr>
              <a:t> not subordinates</a:t>
            </a:r>
          </a:p>
          <a:p>
            <a:pPr lvl="1"/>
            <a:r>
              <a:rPr lang="en-IN" dirty="0">
                <a:latin typeface="Century Gothic" panose="020B0502020202020204" pitchFamily="34" charset="0"/>
              </a:rPr>
              <a:t>Disseminating new </a:t>
            </a:r>
            <a:r>
              <a:rPr lang="en-IN" b="1" dirty="0">
                <a:latin typeface="Century Gothic" panose="020B0502020202020204" pitchFamily="34" charset="0"/>
              </a:rPr>
              <a:t>values</a:t>
            </a:r>
            <a:r>
              <a:rPr lang="en-IN" dirty="0">
                <a:latin typeface="Century Gothic" panose="020B0502020202020204" pitchFamily="34" charset="0"/>
              </a:rPr>
              <a:t> (Respect for individuals, dedication to helping customers, integrity, innovation and teamwork)</a:t>
            </a:r>
          </a:p>
          <a:p>
            <a:endParaRPr lang="en-IN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6" b="17820"/>
          <a:stretch/>
        </p:blipFill>
        <p:spPr>
          <a:xfrm>
            <a:off x="2438400" y="9832"/>
            <a:ext cx="4324350" cy="17993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0" y="617095"/>
            <a:ext cx="1853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SPLIT…!!!</a:t>
            </a:r>
          </a:p>
        </p:txBody>
      </p:sp>
    </p:spTree>
    <p:extLst>
      <p:ext uri="{BB962C8B-B14F-4D97-AF65-F5344CB8AC3E}">
        <p14:creationId xmlns:p14="http://schemas.microsoft.com/office/powerpoint/2010/main" val="3701307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entury Gothic" panose="020B0502020202020204" pitchFamily="34" charset="0"/>
              </a:rPr>
              <a:t>SATURN COROPORATION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latin typeface="Century Gothic" panose="020B0502020202020204" pitchFamily="34" charset="0"/>
              </a:rPr>
              <a:t>Progressive and responsive</a:t>
            </a:r>
          </a:p>
          <a:p>
            <a:r>
              <a:rPr lang="en-IN" dirty="0">
                <a:latin typeface="Century Gothic" panose="020B0502020202020204" pitchFamily="34" charset="0"/>
              </a:rPr>
              <a:t>Part of General Motors Corporation</a:t>
            </a:r>
          </a:p>
          <a:p>
            <a:r>
              <a:rPr lang="en-IN" b="1" dirty="0">
                <a:latin typeface="Century Gothic" panose="020B0502020202020204" pitchFamily="34" charset="0"/>
              </a:rPr>
              <a:t>Teams of 10-12 </a:t>
            </a:r>
            <a:r>
              <a:rPr lang="en-IN" dirty="0">
                <a:latin typeface="Century Gothic" panose="020B0502020202020204" pitchFamily="34" charset="0"/>
              </a:rPr>
              <a:t>heading the shop floor activities</a:t>
            </a:r>
          </a:p>
          <a:p>
            <a:r>
              <a:rPr lang="en-IN" dirty="0">
                <a:latin typeface="Century Gothic" panose="020B0502020202020204" pitchFamily="34" charset="0"/>
              </a:rPr>
              <a:t>No supervisors</a:t>
            </a:r>
          </a:p>
          <a:p>
            <a:r>
              <a:rPr lang="en-IN" dirty="0">
                <a:latin typeface="Century Gothic" panose="020B0502020202020204" pitchFamily="34" charset="0"/>
              </a:rPr>
              <a:t>Own hiring</a:t>
            </a:r>
          </a:p>
          <a:p>
            <a:r>
              <a:rPr lang="en-IN" dirty="0">
                <a:latin typeface="Century Gothic" panose="020B0502020202020204" pitchFamily="34" charset="0"/>
              </a:rPr>
              <a:t>Own budgets</a:t>
            </a:r>
          </a:p>
          <a:p>
            <a:r>
              <a:rPr lang="en-IN" dirty="0">
                <a:latin typeface="Century Gothic" panose="020B0502020202020204" pitchFamily="34" charset="0"/>
              </a:rPr>
              <a:t>Own quality</a:t>
            </a:r>
          </a:p>
        </p:txBody>
      </p:sp>
    </p:spTree>
    <p:extLst>
      <p:ext uri="{BB962C8B-B14F-4D97-AF65-F5344CB8AC3E}">
        <p14:creationId xmlns:p14="http://schemas.microsoft.com/office/powerpoint/2010/main" val="270753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905583"/>
            <a:ext cx="1428750" cy="561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470" y="2147730"/>
            <a:ext cx="3076575" cy="20939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60065" y="805934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Elimination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360303" y="4916269"/>
            <a:ext cx="1954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>
                <a:latin typeface="Century Gothic" panose="020B0502020202020204" pitchFamily="34" charset="0"/>
              </a:rPr>
              <a:t>Promotion of </a:t>
            </a:r>
          </a:p>
          <a:p>
            <a:pPr algn="ctr"/>
            <a:r>
              <a:rPr lang="en-IN" b="1" dirty="0">
                <a:latin typeface="Century Gothic" panose="020B0502020202020204" pitchFamily="34" charset="0"/>
              </a:rPr>
              <a:t>communication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3236071" y="3316069"/>
            <a:ext cx="22028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>
                <a:latin typeface="Century Gothic" panose="020B0502020202020204" pitchFamily="34" charset="0"/>
              </a:rPr>
              <a:t>Interdepartmental</a:t>
            </a:r>
          </a:p>
          <a:p>
            <a:pPr algn="ctr"/>
            <a:r>
              <a:rPr lang="en-IN" b="1" dirty="0">
                <a:latin typeface="Century Gothic" panose="020B0502020202020204" pitchFamily="34" charset="0"/>
              </a:rPr>
              <a:t>approach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624799" y="1676400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Downsizing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3431659" y="5562600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>
                <a:latin typeface="Century Gothic" panose="020B0502020202020204" pitchFamily="34" charset="0"/>
              </a:rPr>
              <a:t>No boundaries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3463413" y="4078069"/>
            <a:ext cx="19960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>
                <a:latin typeface="Century Gothic" panose="020B0502020202020204" pitchFamily="34" charset="0"/>
              </a:rPr>
              <a:t>No subordinates</a:t>
            </a:r>
          </a:p>
          <a:p>
            <a:pPr algn="ctr"/>
            <a:r>
              <a:rPr lang="en-IN" b="1" dirty="0">
                <a:latin typeface="Century Gothic" panose="020B0502020202020204" pitchFamily="34" charset="0"/>
              </a:rPr>
              <a:t>Only associates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3859317" y="2133600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Values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3756095" y="1219200"/>
            <a:ext cx="1273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Flattening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3682356" y="2743200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Autonomy</a:t>
            </a:r>
            <a:endParaRPr lang="en-IN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438918" y="3810000"/>
            <a:ext cx="1647682" cy="19928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562600" y="3810000"/>
            <a:ext cx="990600" cy="431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4876800" y="2318266"/>
            <a:ext cx="1385959" cy="424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5569779" y="3467558"/>
            <a:ext cx="48812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581400" y="392668"/>
            <a:ext cx="1797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latin typeface="Century Gothic" panose="020B0502020202020204" pitchFamily="34" charset="0"/>
              </a:rPr>
              <a:t>Empowerment</a:t>
            </a:r>
            <a:endParaRPr lang="en-IN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5569779" y="805934"/>
            <a:ext cx="983421" cy="1724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5050189" y="1861066"/>
            <a:ext cx="1350611" cy="6696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257800" y="1175266"/>
            <a:ext cx="1143000" cy="1327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981200" y="762000"/>
            <a:ext cx="1482213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209800" y="1175266"/>
            <a:ext cx="1414999" cy="1567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3" idx="1"/>
          </p:cNvCxnSpPr>
          <p:nvPr/>
        </p:nvCxnSpPr>
        <p:spPr>
          <a:xfrm flipV="1">
            <a:off x="2343150" y="1403866"/>
            <a:ext cx="1412945" cy="15017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438400" y="2045732"/>
            <a:ext cx="1221665" cy="882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14" idx="1"/>
          </p:cNvCxnSpPr>
          <p:nvPr/>
        </p:nvCxnSpPr>
        <p:spPr>
          <a:xfrm flipV="1">
            <a:off x="2438400" y="2927866"/>
            <a:ext cx="1243956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7" idx="3"/>
          </p:cNvCxnSpPr>
          <p:nvPr/>
        </p:nvCxnSpPr>
        <p:spPr>
          <a:xfrm flipH="1">
            <a:off x="5314684" y="4025849"/>
            <a:ext cx="1238516" cy="12135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9361" y="4362271"/>
            <a:ext cx="2579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/>
              <a:t>SATURN CORPORATION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429000" y="5943600"/>
            <a:ext cx="1789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>
                <a:latin typeface="Century Gothic" panose="020B0502020202020204" pitchFamily="34" charset="0"/>
              </a:rPr>
              <a:t>No supervisors</a:t>
            </a:r>
            <a:endParaRPr lang="en-IN" dirty="0"/>
          </a:p>
        </p:txBody>
      </p:sp>
      <p:sp>
        <p:nvSpPr>
          <p:cNvPr id="30" name="Rectangle 29"/>
          <p:cNvSpPr/>
          <p:nvPr/>
        </p:nvSpPr>
        <p:spPr>
          <a:xfrm>
            <a:off x="2052029" y="6312932"/>
            <a:ext cx="4543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>
                <a:latin typeface="Century Gothic" panose="020B0502020202020204" pitchFamily="34" charset="0"/>
              </a:rPr>
              <a:t>Managing own work, hiring and quality</a:t>
            </a:r>
            <a:endParaRPr lang="en-IN" dirty="0"/>
          </a:p>
        </p:txBody>
      </p:sp>
      <p:cxnSp>
        <p:nvCxnSpPr>
          <p:cNvPr id="15" name="Straight Arrow Connector 14"/>
          <p:cNvCxnSpPr>
            <a:endCxn id="28" idx="1"/>
          </p:cNvCxnSpPr>
          <p:nvPr/>
        </p:nvCxnSpPr>
        <p:spPr>
          <a:xfrm>
            <a:off x="2722306" y="5316378"/>
            <a:ext cx="706694" cy="811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143000" y="5316378"/>
            <a:ext cx="909029" cy="9965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79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0271" y="3810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000" dirty="0">
                <a:latin typeface="Century Gothic" panose="020B0502020202020204" pitchFamily="34" charset="0"/>
              </a:rPr>
              <a:t>How the three organizations approached the same vision differently?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1816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000" dirty="0">
                <a:latin typeface="Century Gothic" panose="020B0502020202020204" pitchFamily="34" charset="0"/>
              </a:rPr>
              <a:t>What could be the negative side of such a transformation?</a:t>
            </a:r>
          </a:p>
        </p:txBody>
      </p:sp>
      <p:sp>
        <p:nvSpPr>
          <p:cNvPr id="7" name="Rectangle 6"/>
          <p:cNvSpPr/>
          <p:nvPr/>
        </p:nvSpPr>
        <p:spPr>
          <a:xfrm>
            <a:off x="4600310" y="5867400"/>
            <a:ext cx="40270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>
                <a:latin typeface="Century Gothic" panose="020B0502020202020204" pitchFamily="34" charset="0"/>
              </a:rPr>
              <a:t>Is it valid in all kinds of cultures?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4600" y="1676400"/>
            <a:ext cx="4833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>
                <a:latin typeface="Century Gothic" panose="020B0502020202020204" pitchFamily="34" charset="0"/>
              </a:rPr>
              <a:t>Is it valid for all kinds of organizations?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9600" y="7620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000" dirty="0">
                <a:latin typeface="Century Gothic" panose="020B0502020202020204" pitchFamily="34" charset="0"/>
              </a:rPr>
              <a:t>What must be the pace of such a transformation?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238" y="2046626"/>
            <a:ext cx="4916144" cy="321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35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990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637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Century Gothic</vt:lpstr>
      <vt:lpstr>Office Theme</vt:lpstr>
      <vt:lpstr>Future Organizations</vt:lpstr>
      <vt:lpstr>Core/Central Idea</vt:lpstr>
      <vt:lpstr>Traditional organizations</vt:lpstr>
      <vt:lpstr>Shortcomings in traditional organizations</vt:lpstr>
      <vt:lpstr>The average company will be smaller employing fewer people</vt:lpstr>
      <vt:lpstr>The traditional organizational structure will become more team-based and “Boundary-less”</vt:lpstr>
      <vt:lpstr>Employees will be empowered to make more decisions</vt:lpstr>
      <vt:lpstr>Flatter organizations will be the norm</vt:lpstr>
      <vt:lpstr>Work itself – on the factory floor, in the office – will be organized around teams and process rather than specialized functions</vt:lpstr>
      <vt:lpstr>The bases of power will change</vt:lpstr>
      <vt:lpstr>The new organization will be knowledge based</vt:lpstr>
      <vt:lpstr>The new company will stress vision and values</vt:lpstr>
      <vt:lpstr>Managers must be change agents</vt:lpstr>
      <vt:lpstr>Leadership will be more important</vt:lpstr>
      <vt:lpstr>Challenges for current organizations</vt:lpstr>
      <vt:lpstr>These challenges lead to</vt:lpstr>
      <vt:lpstr>So companies must be</vt:lpstr>
      <vt:lpstr>ABB (Asea Brown Boveri)</vt:lpstr>
      <vt:lpstr>ABB (Asea Brown Boveri)</vt:lpstr>
      <vt:lpstr>PowerPoint Presentation</vt:lpstr>
      <vt:lpstr>SATURN COROPORATION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– Future Organizations</dc:title>
  <dc:creator>Prof. Nighat Ahmad</dc:creator>
  <cp:lastModifiedBy>Mohammad Hasan</cp:lastModifiedBy>
  <cp:revision>26</cp:revision>
  <dcterms:created xsi:type="dcterms:W3CDTF">2006-08-16T00:00:00Z</dcterms:created>
  <dcterms:modified xsi:type="dcterms:W3CDTF">2024-07-24T07:20:16Z</dcterms:modified>
</cp:coreProperties>
</file>